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" name="Google Shape;26;p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descripción">
  <p:cSld name="Título y descripció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 con descripción">
  <p:cSld name="Cita con descripció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jeta de nombre">
  <p:cSld name="Tarjeta de nombr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r la tarjeta de nombre">
  <p:cSld name="Citar la tarjeta de nombr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4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4" name="Google Shape;114;p14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adero o falso">
  <p:cSld name="Verdadero o falso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5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3" name="Google Shape;123;p15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6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6" name="Google Shape;136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2" name="Google Shape;42;p3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43" name="Google Shape;43;p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9" name="Google Shape;49;p4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50" name="Google Shape;50;p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6" name="Google Shape;56;p5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8" name="Google Shape;58;p5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8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7" name="Google Shape;77;p8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/>
          <p:nvPr>
            <p:ph type="ctrTitle"/>
          </p:nvPr>
        </p:nvSpPr>
        <p:spPr>
          <a:xfrm>
            <a:off x="1951113" y="2713750"/>
            <a:ext cx="77367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Trebuchet MS"/>
              <a:buNone/>
            </a:pPr>
            <a:r>
              <a:rPr lang="es-MX" sz="6600"/>
              <a:t>Innovación Agrícola</a:t>
            </a:r>
            <a:endParaRPr/>
          </a:p>
        </p:txBody>
      </p:sp>
      <p:pic>
        <p:nvPicPr>
          <p:cNvPr id="144" name="Google Shape;14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177" y="-1"/>
            <a:ext cx="6076564" cy="178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 rotWithShape="1">
          <a:blip r:embed="rId4">
            <a:alphaModFix/>
          </a:blip>
          <a:srcRect b="10992" l="11301" r="9768" t="7054"/>
          <a:stretch/>
        </p:blipFill>
        <p:spPr>
          <a:xfrm>
            <a:off x="0" y="5065119"/>
            <a:ext cx="1245703" cy="1792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06932" y="5966855"/>
            <a:ext cx="885067" cy="84151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 txBox="1"/>
          <p:nvPr/>
        </p:nvSpPr>
        <p:spPr>
          <a:xfrm>
            <a:off x="1756875" y="4024520"/>
            <a:ext cx="8125200" cy="9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800" u="none" cap="none" strike="noStrike">
                <a:solidFill>
                  <a:srgbClr val="6C911C"/>
                </a:solidFill>
                <a:latin typeface="Arial"/>
                <a:ea typeface="Arial"/>
                <a:cs typeface="Arial"/>
                <a:sym typeface="Arial"/>
              </a:rPr>
              <a:t>“Existimos por el bien de la </a:t>
            </a:r>
            <a:r>
              <a:rPr lang="es-MX" sz="2800">
                <a:solidFill>
                  <a:srgbClr val="6C911C"/>
                </a:solidFill>
              </a:rPr>
              <a:t>n</a:t>
            </a:r>
            <a:r>
              <a:rPr b="0" i="0" lang="es-MX" sz="2800" u="none" cap="none" strike="noStrike">
                <a:solidFill>
                  <a:srgbClr val="6C911C"/>
                </a:solidFill>
                <a:latin typeface="Arial"/>
                <a:ea typeface="Arial"/>
                <a:cs typeface="Arial"/>
                <a:sym typeface="Arial"/>
              </a:rPr>
              <a:t>aturaleza y la </a:t>
            </a:r>
            <a:r>
              <a:rPr lang="es-MX" sz="2800">
                <a:solidFill>
                  <a:srgbClr val="6C911C"/>
                </a:solidFill>
              </a:rPr>
              <a:t>s</a:t>
            </a:r>
            <a:r>
              <a:rPr b="0" i="0" lang="es-MX" sz="2800" u="none" cap="none" strike="noStrike">
                <a:solidFill>
                  <a:srgbClr val="6C911C"/>
                </a:solidFill>
                <a:latin typeface="Arial"/>
                <a:ea typeface="Arial"/>
                <a:cs typeface="Arial"/>
                <a:sym typeface="Arial"/>
              </a:rPr>
              <a:t>alud del </a:t>
            </a:r>
            <a:r>
              <a:rPr lang="es-MX" sz="2800">
                <a:solidFill>
                  <a:srgbClr val="6C911C"/>
                </a:solidFill>
              </a:rPr>
              <a:t>s</a:t>
            </a:r>
            <a:r>
              <a:rPr b="0" i="0" lang="es-MX" sz="2800" u="none" cap="none" strike="noStrike">
                <a:solidFill>
                  <a:srgbClr val="6C911C"/>
                </a:solidFill>
                <a:latin typeface="Arial"/>
                <a:ea typeface="Arial"/>
                <a:cs typeface="Arial"/>
                <a:sym typeface="Arial"/>
              </a:rPr>
              <a:t>er </a:t>
            </a:r>
            <a:r>
              <a:rPr lang="es-MX" sz="2800">
                <a:solidFill>
                  <a:srgbClr val="6C911C"/>
                </a:solidFill>
              </a:rPr>
              <a:t>h</a:t>
            </a:r>
            <a:r>
              <a:rPr b="0" i="0" lang="es-MX" sz="2800" u="none" cap="none" strike="noStrike">
                <a:solidFill>
                  <a:srgbClr val="6C911C"/>
                </a:solidFill>
                <a:latin typeface="Arial"/>
                <a:ea typeface="Arial"/>
                <a:cs typeface="Arial"/>
                <a:sym typeface="Arial"/>
              </a:rPr>
              <a:t>umano”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/>
          <p:nvPr>
            <p:ph type="title"/>
          </p:nvPr>
        </p:nvSpPr>
        <p:spPr>
          <a:xfrm>
            <a:off x="677334" y="945777"/>
            <a:ext cx="3854528" cy="5507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rebuchet MS"/>
              <a:buNone/>
            </a:pPr>
            <a:r>
              <a:rPr lang="es-MX" sz="2800"/>
              <a:t>Quiénes somos</a:t>
            </a:r>
            <a:endParaRPr/>
          </a:p>
        </p:txBody>
      </p:sp>
      <p:sp>
        <p:nvSpPr>
          <p:cNvPr id="153" name="Google Shape;153;p19"/>
          <p:cNvSpPr txBox="1"/>
          <p:nvPr>
            <p:ph idx="2" type="body"/>
          </p:nvPr>
        </p:nvSpPr>
        <p:spPr>
          <a:xfrm>
            <a:off x="677325" y="1684924"/>
            <a:ext cx="3854400" cy="43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lang="es-MX" sz="1800"/>
              <a:t>Somos una empresa familiar del sector agroindustrial orgullosamente costarricense, establecida desde el año 2000, tenemos 19 años en el mercado y más de 30 años de experiencia, investigación y desarrollo en la producción agrícola.</a:t>
            </a:r>
            <a:endParaRPr sz="1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360"/>
              <a:buNone/>
            </a:pPr>
            <a:r>
              <a:rPr lang="es-MX" sz="1800"/>
              <a:t>Estamos dedicamos a la producción de insumos agrícolas 100% orgánicos naturales con certificación internacional bajo altos estándares de calidad para ser una empresa ambiental y socialmente responsable.</a:t>
            </a:r>
            <a:endParaRPr sz="1500"/>
          </a:p>
        </p:txBody>
      </p:sp>
      <p:pic>
        <p:nvPicPr>
          <p:cNvPr id="154" name="Google Shape;154;p19"/>
          <p:cNvPicPr preferRelativeResize="0"/>
          <p:nvPr/>
        </p:nvPicPr>
        <p:blipFill rotWithShape="1">
          <a:blip r:embed="rId3">
            <a:alphaModFix/>
          </a:blip>
          <a:srcRect b="13071" l="12542" r="17959" t="10800"/>
          <a:stretch/>
        </p:blipFill>
        <p:spPr>
          <a:xfrm>
            <a:off x="4916175" y="1496481"/>
            <a:ext cx="4702046" cy="3862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/>
          <p:nvPr>
            <p:ph type="title"/>
          </p:nvPr>
        </p:nvSpPr>
        <p:spPr>
          <a:xfrm>
            <a:off x="746439" y="3267689"/>
            <a:ext cx="2516440" cy="6740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rebuchet MS"/>
              <a:buNone/>
            </a:pPr>
            <a:r>
              <a:rPr lang="es-MX" sz="2800"/>
              <a:t>Así iniciamos</a:t>
            </a:r>
            <a:r>
              <a:rPr lang="es-MX" sz="3200"/>
              <a:t>	</a:t>
            </a:r>
            <a:endParaRPr sz="2800"/>
          </a:p>
        </p:txBody>
      </p:sp>
      <p:sp>
        <p:nvSpPr>
          <p:cNvPr id="160" name="Google Shape;160;p20"/>
          <p:cNvSpPr txBox="1"/>
          <p:nvPr>
            <p:ph idx="1" type="body"/>
          </p:nvPr>
        </p:nvSpPr>
        <p:spPr>
          <a:xfrm>
            <a:off x="864152" y="4235050"/>
            <a:ext cx="7579500" cy="23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</a:pPr>
            <a:r>
              <a:rPr lang="es-MX" sz="1700">
                <a:solidFill>
                  <a:srgbClr val="595959"/>
                </a:solidFill>
              </a:rPr>
              <a:t>Antes de emprender como Orgánicos SOGAP teníamos una planta productora de hongos comestibles específicamente Champiñones.</a:t>
            </a:r>
            <a:endParaRPr sz="13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rPr lang="es-MX" sz="1700">
                <a:solidFill>
                  <a:srgbClr val="595959"/>
                </a:solidFill>
              </a:rPr>
              <a:t>Aquello marchaba muy bien, sin embargo en algún momento se presentaron problemas de enfermedades fitopatógenas y plagas de insectos; entonces se inició una ardua y costosa investigación con el objetivo de controlar dichos problemas de la manera más orgánica posible debido a que se trataba de un cultivo de consumo directo.</a:t>
            </a:r>
            <a:endParaRPr sz="13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rPr lang="es-MX" sz="1700">
                <a:solidFill>
                  <a:srgbClr val="595959"/>
                </a:solidFill>
              </a:rPr>
              <a:t>Es así como se creó </a:t>
            </a:r>
            <a:r>
              <a:rPr b="1" lang="es-MX" sz="1700">
                <a:solidFill>
                  <a:schemeClr val="accent1"/>
                </a:solidFill>
              </a:rPr>
              <a:t>NUTRIMAR</a:t>
            </a:r>
            <a:r>
              <a:rPr lang="es-MX" sz="1700">
                <a:solidFill>
                  <a:schemeClr val="accent1"/>
                </a:solidFill>
              </a:rPr>
              <a:t> </a:t>
            </a:r>
            <a:r>
              <a:rPr lang="es-MX" sz="1700">
                <a:solidFill>
                  <a:srgbClr val="222222"/>
                </a:solidFill>
              </a:rPr>
              <a:t>® </a:t>
            </a:r>
            <a:r>
              <a:rPr lang="es-MX" sz="1700">
                <a:solidFill>
                  <a:srgbClr val="595959"/>
                </a:solidFill>
              </a:rPr>
              <a:t>nuestro producto insignia y sobre el se edificó este nuevo emprendimiento.</a:t>
            </a:r>
            <a:endParaRPr sz="1700"/>
          </a:p>
        </p:txBody>
      </p:sp>
      <p:pic>
        <p:nvPicPr>
          <p:cNvPr id="161" name="Google Shape;16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5800" y="1059277"/>
            <a:ext cx="4049802" cy="2882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"/>
            <a:ext cx="4033479" cy="2882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/>
          <p:nvPr>
            <p:ph type="title"/>
          </p:nvPr>
        </p:nvSpPr>
        <p:spPr>
          <a:xfrm>
            <a:off x="677334" y="945777"/>
            <a:ext cx="3854528" cy="5507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rebuchet MS"/>
              <a:buNone/>
            </a:pPr>
            <a:r>
              <a:rPr lang="es-MX" sz="2800"/>
              <a:t>Certificación Orgánica</a:t>
            </a:r>
            <a:endParaRPr/>
          </a:p>
        </p:txBody>
      </p:sp>
      <p:pic>
        <p:nvPicPr>
          <p:cNvPr id="168" name="Google Shape;16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6175" y="1611239"/>
            <a:ext cx="4702046" cy="36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 txBox="1"/>
          <p:nvPr>
            <p:ph idx="2" type="body"/>
          </p:nvPr>
        </p:nvSpPr>
        <p:spPr>
          <a:xfrm>
            <a:off x="730188" y="1723675"/>
            <a:ext cx="3748800" cy="43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lang="es-MX" sz="1800">
                <a:solidFill>
                  <a:srgbClr val="000000"/>
                </a:solidFill>
              </a:rPr>
              <a:t>Nuestros productos 100% naturales están certificados orgánicos por la agencia internacional </a:t>
            </a:r>
            <a:r>
              <a:rPr b="1" lang="es-MX" sz="1800">
                <a:solidFill>
                  <a:srgbClr val="000000"/>
                </a:solidFill>
              </a:rPr>
              <a:t>Eco-LÓGICA</a:t>
            </a:r>
            <a:r>
              <a:rPr lang="es-MX" sz="1800">
                <a:solidFill>
                  <a:srgbClr val="000000"/>
                </a:solidFill>
              </a:rPr>
              <a:t> cumpliendo con las normativas:</a:t>
            </a:r>
            <a:endParaRPr sz="1500">
              <a:solidFill>
                <a:srgbClr val="000000"/>
              </a:solidFill>
            </a:endParaRPr>
          </a:p>
          <a:p>
            <a:pPr indent="-34925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24"/>
              <a:buFont typeface="Noto Sans Symbols"/>
              <a:buChar char="✔"/>
            </a:pPr>
            <a:r>
              <a:rPr lang="es-MX" sz="1629">
                <a:solidFill>
                  <a:srgbClr val="000000"/>
                </a:solidFill>
              </a:rPr>
              <a:t>29782 MAG (Ministerio de Agricultura y  Ganadería C.R.)</a:t>
            </a:r>
            <a:endParaRPr sz="1500">
              <a:solidFill>
                <a:srgbClr val="000000"/>
              </a:solidFill>
            </a:endParaRPr>
          </a:p>
          <a:p>
            <a:pPr indent="-34925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24"/>
              <a:buFont typeface="Noto Sans Symbols"/>
              <a:buChar char="✔"/>
            </a:pPr>
            <a:r>
              <a:rPr lang="es-MX" sz="1629">
                <a:solidFill>
                  <a:srgbClr val="000000"/>
                </a:solidFill>
              </a:rPr>
              <a:t>CEE 834-2007 (Unión Europea)</a:t>
            </a:r>
            <a:endParaRPr sz="1500">
              <a:solidFill>
                <a:srgbClr val="000000"/>
              </a:solidFill>
            </a:endParaRPr>
          </a:p>
          <a:p>
            <a:pPr indent="-34925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24"/>
              <a:buFont typeface="Noto Sans Symbols"/>
              <a:buChar char="✔"/>
            </a:pPr>
            <a:r>
              <a:rPr lang="es-MX" sz="1629">
                <a:solidFill>
                  <a:srgbClr val="000000"/>
                </a:solidFill>
              </a:rPr>
              <a:t>NOP-USDA (United States Department of Agriculture)</a:t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</a:pPr>
            <a:r>
              <a:rPr lang="es-MX" sz="1800">
                <a:solidFill>
                  <a:srgbClr val="000000"/>
                </a:solidFill>
              </a:rPr>
              <a:t>Además están avalados y permitidos dentro de la normativa </a:t>
            </a:r>
            <a:r>
              <a:rPr b="1" lang="es-MX" sz="1800">
                <a:solidFill>
                  <a:srgbClr val="000000"/>
                </a:solidFill>
              </a:rPr>
              <a:t>GLOBAL G.A.P.</a:t>
            </a:r>
            <a:r>
              <a:rPr lang="es-MX" sz="1800">
                <a:solidFill>
                  <a:srgbClr val="000000"/>
                </a:solidFill>
              </a:rPr>
              <a:t> y cumplen las exigencias de </a:t>
            </a:r>
            <a:r>
              <a:rPr b="1" lang="es-MX" sz="1800">
                <a:solidFill>
                  <a:srgbClr val="000000"/>
                </a:solidFill>
              </a:rPr>
              <a:t>EPA US</a:t>
            </a:r>
            <a:r>
              <a:rPr lang="es-MX" sz="1800">
                <a:solidFill>
                  <a:srgbClr val="000000"/>
                </a:solidFill>
              </a:rPr>
              <a:t> (Environmental Protection Agency) bajo las condiciones de Minimum Risk.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/>
          <p:nvPr>
            <p:ph idx="1" type="body"/>
          </p:nvPr>
        </p:nvSpPr>
        <p:spPr>
          <a:xfrm>
            <a:off x="1943209" y="2160963"/>
            <a:ext cx="13098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s-MX" sz="2800">
                <a:solidFill>
                  <a:srgbClr val="6C911C"/>
                </a:solidFill>
                <a:latin typeface="Trebuchet MS"/>
                <a:ea typeface="Trebuchet MS"/>
                <a:cs typeface="Trebuchet MS"/>
                <a:sym typeface="Trebuchet MS"/>
              </a:rPr>
              <a:t>Misión</a:t>
            </a:r>
            <a:endParaRPr/>
          </a:p>
        </p:txBody>
      </p:sp>
      <p:pic>
        <p:nvPicPr>
          <p:cNvPr id="175" name="Google Shape;175;p22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404" y="0"/>
            <a:ext cx="4201946" cy="123245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2"/>
          <p:cNvSpPr txBox="1"/>
          <p:nvPr>
            <p:ph idx="3" type="body"/>
          </p:nvPr>
        </p:nvSpPr>
        <p:spPr>
          <a:xfrm>
            <a:off x="6526293" y="2160950"/>
            <a:ext cx="13098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s-MX" sz="2800">
                <a:solidFill>
                  <a:srgbClr val="6C911C"/>
                </a:solidFill>
                <a:latin typeface="Trebuchet MS"/>
                <a:ea typeface="Trebuchet MS"/>
                <a:cs typeface="Trebuchet MS"/>
                <a:sym typeface="Trebuchet MS"/>
              </a:rPr>
              <a:t>Visión</a:t>
            </a:r>
            <a:endParaRPr/>
          </a:p>
        </p:txBody>
      </p:sp>
      <p:sp>
        <p:nvSpPr>
          <p:cNvPr id="177" name="Google Shape;177;p22"/>
          <p:cNvSpPr txBox="1"/>
          <p:nvPr>
            <p:ph idx="4" type="body"/>
          </p:nvPr>
        </p:nvSpPr>
        <p:spPr>
          <a:xfrm>
            <a:off x="5088375" y="2737248"/>
            <a:ext cx="4185600" cy="22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s-MX"/>
              <a:t>Ser una empresa líder y diferenciada; reconocida por nuestra innovación, por promover el respeto y la preservación del medio ambiente, escalonadamente avanzar en los mercados para llegar a tener presencia distinguida en el exterior.</a:t>
            </a:r>
            <a:endParaRPr/>
          </a:p>
        </p:txBody>
      </p:sp>
      <p:sp>
        <p:nvSpPr>
          <p:cNvPr id="178" name="Google Shape;178;p22"/>
          <p:cNvSpPr txBox="1"/>
          <p:nvPr/>
        </p:nvSpPr>
        <p:spPr>
          <a:xfrm>
            <a:off x="675744" y="2737245"/>
            <a:ext cx="384474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Solventar las necesidades de la producción agrícola con soluciones orgánicas de alta calidad, tecnología e innovación, procurando el verdadero desarrollo sostenible y mejorando la calidad de vida de nuestros clientes. 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177" y="0"/>
            <a:ext cx="6076564" cy="1782287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 txBox="1"/>
          <p:nvPr/>
        </p:nvSpPr>
        <p:spPr>
          <a:xfrm>
            <a:off x="4045145" y="5480907"/>
            <a:ext cx="315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rgbClr val="3F7818"/>
                </a:solidFill>
                <a:latin typeface="Trebuchet MS"/>
                <a:ea typeface="Trebuchet MS"/>
                <a:cs typeface="Trebuchet MS"/>
                <a:sym typeface="Trebuchet MS"/>
              </a:rPr>
              <a:t>www.organicoscr.com</a:t>
            </a:r>
            <a:endParaRPr/>
          </a:p>
        </p:txBody>
      </p:sp>
      <p:pic>
        <p:nvPicPr>
          <p:cNvPr id="185" name="Google Shape;18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00822"/>
            <a:ext cx="857177" cy="857177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 txBox="1"/>
          <p:nvPr/>
        </p:nvSpPr>
        <p:spPr>
          <a:xfrm>
            <a:off x="4240207" y="4625470"/>
            <a:ext cx="315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rgbClr val="3F7818"/>
                </a:solidFill>
                <a:latin typeface="Trebuchet MS"/>
                <a:ea typeface="Trebuchet MS"/>
                <a:cs typeface="Trebuchet MS"/>
                <a:sym typeface="Trebuchet MS"/>
              </a:rPr>
              <a:t>info@organicoscr.com</a:t>
            </a:r>
            <a:endParaRPr/>
          </a:p>
        </p:txBody>
      </p:sp>
      <p:sp>
        <p:nvSpPr>
          <p:cNvPr id="187" name="Google Shape;187;p23"/>
          <p:cNvSpPr txBox="1"/>
          <p:nvPr/>
        </p:nvSpPr>
        <p:spPr>
          <a:xfrm>
            <a:off x="3958531" y="3770059"/>
            <a:ext cx="371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rgbClr val="3F7818"/>
                </a:solidFill>
                <a:latin typeface="Trebuchet MS"/>
                <a:ea typeface="Trebuchet MS"/>
                <a:cs typeface="Trebuchet MS"/>
                <a:sym typeface="Trebuchet MS"/>
              </a:rPr>
              <a:t>Teléfono: +506 2551-6490</a:t>
            </a:r>
            <a:endParaRPr/>
          </a:p>
        </p:txBody>
      </p:sp>
      <p:sp>
        <p:nvSpPr>
          <p:cNvPr id="188" name="Google Shape;188;p23"/>
          <p:cNvSpPr txBox="1"/>
          <p:nvPr/>
        </p:nvSpPr>
        <p:spPr>
          <a:xfrm>
            <a:off x="2479197" y="2176009"/>
            <a:ext cx="6675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rgbClr val="3F7818"/>
                </a:solidFill>
                <a:latin typeface="Trebuchet MS"/>
                <a:ea typeface="Trebuchet MS"/>
                <a:cs typeface="Trebuchet MS"/>
                <a:sym typeface="Trebuchet MS"/>
              </a:rPr>
              <a:t>Dirección: </a:t>
            </a:r>
            <a:r>
              <a:rPr lang="es-MX" sz="2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Esquina de avenida 9 y calle 53 de El Alto de San Rafael en Oreamuno, Cartago.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Edificio de 2 pisos de color verde y blanco.</a:t>
            </a:r>
            <a:endParaRPr sz="2400">
              <a:solidFill>
                <a:srgbClr val="3F781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9" name="Google Shape;189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90459" y="5940829"/>
            <a:ext cx="901541" cy="85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3"/>
          <p:cNvPicPr preferRelativeResize="0"/>
          <p:nvPr/>
        </p:nvPicPr>
        <p:blipFill rotWithShape="1">
          <a:blip r:embed="rId6">
            <a:alphaModFix/>
          </a:blip>
          <a:srcRect b="11716" l="14565" r="9348" t="13384"/>
          <a:stretch/>
        </p:blipFill>
        <p:spPr>
          <a:xfrm>
            <a:off x="1999722" y="2175988"/>
            <a:ext cx="479475" cy="461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3"/>
          <p:cNvPicPr preferRelativeResize="0"/>
          <p:nvPr/>
        </p:nvPicPr>
        <p:blipFill rotWithShape="1">
          <a:blip r:embed="rId7">
            <a:alphaModFix/>
          </a:blip>
          <a:srcRect b="14167" l="30985" r="31216" t="13839"/>
          <a:stretch/>
        </p:blipFill>
        <p:spPr>
          <a:xfrm>
            <a:off x="1999722" y="2748477"/>
            <a:ext cx="479475" cy="47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3"/>
          <p:cNvPicPr preferRelativeResize="0"/>
          <p:nvPr/>
        </p:nvPicPr>
        <p:blipFill rotWithShape="1">
          <a:blip r:embed="rId8">
            <a:alphaModFix/>
          </a:blip>
          <a:srcRect b="6038" l="6093" r="6093" t="6365"/>
          <a:stretch/>
        </p:blipFill>
        <p:spPr>
          <a:xfrm>
            <a:off x="3369333" y="3770058"/>
            <a:ext cx="462811" cy="461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3"/>
          <p:cNvPicPr preferRelativeResize="0"/>
          <p:nvPr/>
        </p:nvPicPr>
        <p:blipFill rotWithShape="1">
          <a:blip r:embed="rId9">
            <a:alphaModFix/>
          </a:blip>
          <a:srcRect b="4728" l="4565" r="4782" t="4837"/>
          <a:stretch/>
        </p:blipFill>
        <p:spPr>
          <a:xfrm>
            <a:off x="3582382" y="4533558"/>
            <a:ext cx="462774" cy="461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aceta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